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PT Sans Narrow"/>
      <p:regular r:id="rId42"/>
      <p:bold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5E636B-A27E-49A9-A9E7-2267C557D06A}">
  <a:tblStyle styleId="{765E636B-A27E-49A9-A9E7-2267C557D0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PTSansNarrow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5.xml"/><Relationship Id="rId43" Type="http://schemas.openxmlformats.org/officeDocument/2006/relationships/font" Target="fonts/PTSansNarrow-bold.fntdata"/><Relationship Id="rId24" Type="http://schemas.openxmlformats.org/officeDocument/2006/relationships/slide" Target="slides/slide18.xml"/><Relationship Id="rId46" Type="http://schemas.openxmlformats.org/officeDocument/2006/relationships/font" Target="fonts/OpenSans-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c15e8d61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c15e8d61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f93aa5fc1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f93aa5fc1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a754350e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a754350e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e9f74de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e9f74de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a754350e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a754350e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c15e8d6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c15e8d6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a754350e1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a754350e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e9f74de5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e9f74de5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e9f74de5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e9f74de5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f93aa5fc1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f93aa5fc1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e9f74de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e9f74de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e9f74de5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e9f74de5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c15e8d6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c15e8d6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a754350e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a754350e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e9f74de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e9f74de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e9f74de5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e9f74de5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e9f74de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e9f74de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e9f74de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e9f74de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f93aa5fc1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f93aa5fc1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f93aa5fc1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f93aa5fc1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e9f74de5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e9f74de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e9f74de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e9f74de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f93aa5fc1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f93aa5fc1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e9f74de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e9f74de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a754350e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a754350e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e9f74de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e9f74de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1" Type="http://schemas.openxmlformats.org/officeDocument/2006/relationships/image" Target="../media/image29.png"/><Relationship Id="rId10" Type="http://schemas.openxmlformats.org/officeDocument/2006/relationships/image" Target="../media/image27.png"/><Relationship Id="rId12" Type="http://schemas.openxmlformats.org/officeDocument/2006/relationships/image" Target="../media/image30.jp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XWRjPlHtGJekma1jyRMf6TyxyUJVLD0O/view" TargetMode="External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ieeexplore.ieee.org/document/10434325" TargetMode="External"/><Relationship Id="rId4" Type="http://schemas.openxmlformats.org/officeDocument/2006/relationships/hyperlink" Target="https://amprius.com/rescue-robots/#:~:text=Ability%20to%20access%20hard-to,victims%20in%20otherwise%20unreachable%20places" TargetMode="External"/><Relationship Id="rId11" Type="http://schemas.openxmlformats.org/officeDocument/2006/relationships/hyperlink" Target="https://randomnerdtutorials.com/esp-now-esp32-arduino-ide/" TargetMode="External"/><Relationship Id="rId10" Type="http://schemas.openxmlformats.org/officeDocument/2006/relationships/hyperlink" Target="https://www.circuits-diy.com/memsic-mx2125-accelerometer-with-arduino/" TargetMode="External"/><Relationship Id="rId9" Type="http://schemas.openxmlformats.org/officeDocument/2006/relationships/hyperlink" Target="https://lastminuteengineers.com/esp32-basics-adc/#:~:text=force%2Dsensitive%20resistors.-,ESP32%20ADC%20Pins,15%20and%2025%20to%2027" TargetMode="External"/><Relationship Id="rId5" Type="http://schemas.openxmlformats.org/officeDocument/2006/relationships/hyperlink" Target="https://www.marketresearchfuture.com/reports/search-and-rescue-robots-market-10599#:~:text=Search%20and%20Rescue%20Robots%20Market%20Size%20was%20valued%20at%20USD,period%20(2024%20%2D%202030)" TargetMode="External"/><Relationship Id="rId6" Type="http://schemas.openxmlformats.org/officeDocument/2006/relationships/hyperlink" Target="https://randomnerdtutorials.com/esp32-cam-video-streaming-face-recognition-arduino-ide/" TargetMode="External"/><Relationship Id="rId7" Type="http://schemas.openxmlformats.org/officeDocument/2006/relationships/hyperlink" Target="https://ieeexplore.ieee.org/document/7041375" TargetMode="External"/><Relationship Id="rId8" Type="http://schemas.openxmlformats.org/officeDocument/2006/relationships/hyperlink" Target="https://groups.csail.mit.edu/robotics-center/public_papers/Posa13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Rescue-feet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312200" y="32127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Gesture</a:t>
            </a:r>
            <a:r>
              <a:rPr lang="en" sz="1600">
                <a:solidFill>
                  <a:srgbClr val="595959"/>
                </a:solidFill>
              </a:rPr>
              <a:t> Controlled Hexapod with Live stream for rescue operations</a:t>
            </a:r>
            <a:endParaRPr b="1" sz="16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Team 8: </a:t>
            </a:r>
            <a:r>
              <a:rPr lang="en" sz="1100">
                <a:solidFill>
                  <a:srgbClr val="595959"/>
                </a:solidFill>
              </a:rPr>
              <a:t>Archit Sharma, Sai Pranay, Samyu Kamtam</a:t>
            </a:r>
            <a:endParaRPr sz="2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Multicore propeller process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311700" y="1266325"/>
            <a:ext cx="4398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Cogs 0-5 handle the PWM signals to each of the legs of the hexapod.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2" title="p1-hub-ram-interfac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825" y="544200"/>
            <a:ext cx="3244080" cy="4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hexapod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2885400" y="1148850"/>
            <a:ext cx="3373200" cy="28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End </a:t>
            </a:r>
            <a:r>
              <a:rPr b="1" lang="en"/>
              <a:t>Effector</a:t>
            </a:r>
            <a:r>
              <a:rPr b="1" lang="en"/>
              <a:t> Coordinates: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𝑟 = 𝑎₁ + 𝑎₂𝑐𝑜𝑠(𝜃₂)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𝑙𝑜𝑐𝑎𝑙 𝜃 = 𝜃₁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𝛿 𝑧 = 𝑎₂ 𝛿 𝑠𝑖𝑛(𝜃₂)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Joint angle to Servo PWM signal: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𝑃𝑊𝑀 = (450/𝜋)*(𝜃-𝜋/2) +150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50" y="1830075"/>
            <a:ext cx="2556824" cy="21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800" y="1148850"/>
            <a:ext cx="2243800" cy="28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Gait algorithm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4221150" y="1266325"/>
            <a:ext cx="4611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P </a:t>
            </a:r>
            <a:r>
              <a:rPr lang="en"/>
              <a:t>: legs {1, 3, 5}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Group Q</a:t>
            </a:r>
            <a:r>
              <a:rPr lang="en"/>
              <a:t> : legs {0, 2, 4}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	P swing starts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	Q assumes tripod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	Q swing starts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4.	P assumes tripod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49075"/>
            <a:ext cx="3285200" cy="26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 - Hexapod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1304775" cy="186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491250" y="288100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Lower base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900" y="1017725"/>
            <a:ext cx="1304780" cy="1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1861825" y="288100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Upper</a:t>
            </a:r>
            <a:r>
              <a:rPr lang="en" sz="1100">
                <a:solidFill>
                  <a:schemeClr val="dk2"/>
                </a:solidFill>
              </a:rPr>
              <a:t> base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325" y="1017725"/>
            <a:ext cx="1304775" cy="1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3331263" y="288100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Servo Bracket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539424" y="3392226"/>
            <a:ext cx="1855225" cy="13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1289975" y="3257725"/>
            <a:ext cx="117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Leg Components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126075" y="3695500"/>
            <a:ext cx="1733375" cy="8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0000" y="3408548"/>
            <a:ext cx="1512675" cy="15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52943" y="3319825"/>
            <a:ext cx="1922377" cy="16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4486176" y="1303299"/>
            <a:ext cx="1845950" cy="12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9986" y="4042495"/>
            <a:ext cx="1342525" cy="94861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4961388" y="2809725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Supports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12">
            <a:alphaModFix/>
          </a:blip>
          <a:srcRect b="0" l="0" r="0" t="25958"/>
          <a:stretch/>
        </p:blipFill>
        <p:spPr>
          <a:xfrm>
            <a:off x="6222950" y="1017724"/>
            <a:ext cx="2700902" cy="230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7623825" y="2757825"/>
            <a:ext cx="772500" cy="31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Hexapod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 title="Screenshot 2025-04-03 at 8.20.0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25" y="1462113"/>
            <a:ext cx="2186298" cy="230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Hexapod integration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229100" y="2538900"/>
            <a:ext cx="14709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Propeller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" name="Google Shape;213;p26"/>
          <p:cNvCxnSpPr>
            <a:stCxn id="212" idx="3"/>
          </p:cNvCxnSpPr>
          <p:nvPr/>
        </p:nvCxnSpPr>
        <p:spPr>
          <a:xfrm flipH="1" rot="10800000">
            <a:off x="1700000" y="2683950"/>
            <a:ext cx="1565700" cy="40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6"/>
          <p:cNvSpPr txBox="1"/>
          <p:nvPr/>
        </p:nvSpPr>
        <p:spPr>
          <a:xfrm>
            <a:off x="229100" y="2015988"/>
            <a:ext cx="14709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ESP32 Camera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" name="Google Shape;215;p26"/>
          <p:cNvCxnSpPr>
            <a:stCxn id="214" idx="3"/>
          </p:cNvCxnSpPr>
          <p:nvPr/>
        </p:nvCxnSpPr>
        <p:spPr>
          <a:xfrm>
            <a:off x="1700000" y="2201238"/>
            <a:ext cx="1374600" cy="117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6"/>
          <p:cNvSpPr txBox="1"/>
          <p:nvPr/>
        </p:nvSpPr>
        <p:spPr>
          <a:xfrm>
            <a:off x="229100" y="3013475"/>
            <a:ext cx="14709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Servos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7" name="Google Shape;217;p26"/>
          <p:cNvCxnSpPr>
            <a:stCxn id="216" idx="3"/>
          </p:cNvCxnSpPr>
          <p:nvPr/>
        </p:nvCxnSpPr>
        <p:spPr>
          <a:xfrm flipH="1" rot="10800000">
            <a:off x="1700000" y="3149375"/>
            <a:ext cx="1332900" cy="18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6"/>
          <p:cNvSpPr txBox="1"/>
          <p:nvPr/>
        </p:nvSpPr>
        <p:spPr>
          <a:xfrm>
            <a:off x="229100" y="1550113"/>
            <a:ext cx="14709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ESP32 Wroom 32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9" name="Google Shape;219;p26"/>
          <p:cNvCxnSpPr>
            <a:stCxn id="218" idx="3"/>
          </p:cNvCxnSpPr>
          <p:nvPr/>
        </p:nvCxnSpPr>
        <p:spPr>
          <a:xfrm>
            <a:off x="1700000" y="1735363"/>
            <a:ext cx="1324500" cy="383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26" title="Screenshot 2025-04-03 at 8.22.5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850" y="770738"/>
            <a:ext cx="2295228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788675" y="4086513"/>
            <a:ext cx="14709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ESP32 Wroom 32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2" name="Google Shape;222;p26"/>
          <p:cNvCxnSpPr/>
          <p:nvPr/>
        </p:nvCxnSpPr>
        <p:spPr>
          <a:xfrm flipH="1" rot="10800000">
            <a:off x="6259575" y="3597963"/>
            <a:ext cx="1742400" cy="69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6"/>
          <p:cNvSpPr txBox="1"/>
          <p:nvPr/>
        </p:nvSpPr>
        <p:spPr>
          <a:xfrm>
            <a:off x="4788675" y="3632338"/>
            <a:ext cx="14709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Memsic Mx2125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4" name="Google Shape;224;p26"/>
          <p:cNvCxnSpPr>
            <a:stCxn id="223" idx="3"/>
          </p:cNvCxnSpPr>
          <p:nvPr/>
        </p:nvCxnSpPr>
        <p:spPr>
          <a:xfrm flipH="1" rot="10800000">
            <a:off x="6259575" y="3315388"/>
            <a:ext cx="1376700" cy="502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6"/>
          <p:cNvSpPr txBox="1"/>
          <p:nvPr/>
        </p:nvSpPr>
        <p:spPr>
          <a:xfrm>
            <a:off x="4788675" y="3178163"/>
            <a:ext cx="14709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Flex sensors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6" name="Google Shape;226;p26"/>
          <p:cNvCxnSpPr/>
          <p:nvPr/>
        </p:nvCxnSpPr>
        <p:spPr>
          <a:xfrm flipH="1" rot="10800000">
            <a:off x="6259575" y="1877963"/>
            <a:ext cx="786900" cy="1527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6"/>
          <p:cNvCxnSpPr>
            <a:stCxn id="225" idx="3"/>
          </p:cNvCxnSpPr>
          <p:nvPr/>
        </p:nvCxnSpPr>
        <p:spPr>
          <a:xfrm flipH="1" rot="10800000">
            <a:off x="6259575" y="2077313"/>
            <a:ext cx="1252200" cy="1286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6"/>
          <p:cNvSpPr txBox="1"/>
          <p:nvPr>
            <p:ph type="title"/>
          </p:nvPr>
        </p:nvSpPr>
        <p:spPr>
          <a:xfrm>
            <a:off x="5117325" y="4457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control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logic</a:t>
            </a:r>
            <a:endParaRPr/>
          </a:p>
        </p:txBody>
      </p:sp>
      <p:graphicFrame>
        <p:nvGraphicFramePr>
          <p:cNvPr id="234" name="Google Shape;234;p27"/>
          <p:cNvGraphicFramePr/>
          <p:nvPr/>
        </p:nvGraphicFramePr>
        <p:xfrm>
          <a:off x="121575" y="110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{765E636B-A27E-49A9-A9E7-2267C557D06A}</a:tableStyleId>
              </a:tblPr>
              <a:tblGrid>
                <a:gridCol w="1270375"/>
                <a:gridCol w="1270375"/>
                <a:gridCol w="1270375"/>
                <a:gridCol w="1270375"/>
                <a:gridCol w="1270375"/>
                <a:gridCol w="1270375"/>
                <a:gridCol w="127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Movement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Flex 1 (*18)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Flex 2 (*9)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X (*3)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 (*1)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Encoded value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Final value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</a:t>
                      </a:r>
                      <a:r>
                        <a:rPr b="1" lang="en" sz="1200"/>
                        <a:t>dle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</a:t>
                      </a:r>
                      <a:r>
                        <a:rPr b="1" lang="en" sz="1200"/>
                        <a:t>ront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Front right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Front left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Back 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Back right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</a:t>
                      </a:r>
                      <a:r>
                        <a:rPr b="1" lang="en" sz="1200"/>
                        <a:t>ack left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</a:t>
                      </a:r>
                      <a:r>
                        <a:rPr b="1" lang="en" sz="1200"/>
                        <a:t>ounce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K</a:t>
                      </a:r>
                      <a:r>
                        <a:rPr b="1" lang="en" sz="1200"/>
                        <a:t>ill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" name="Google Shape;235;p27"/>
          <p:cNvSpPr txBox="1"/>
          <p:nvPr/>
        </p:nvSpPr>
        <p:spPr>
          <a:xfrm>
            <a:off x="4337525" y="216050"/>
            <a:ext cx="4204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State = flex1*18 + flex2*9 + x*3 + 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311700" y="445025"/>
            <a:ext cx="3999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ESP-32 Camera 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ESP32 runs a lightweight HTTP server to stream images or live video.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multipart MJPEG format to provide a continuous stream in a web browser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Brownout Protection: ESP32 has a brownout detector, which resets the device if power drops below the threshold.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Frame Buffering: Uses PSRAM (if available) to store images before sending them via WiFi.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 Formats: Supports JPEG, RGB565, YUV422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Dual-Core 240 MHz Processor with built-in Wi-Fi and Bluetooth (v4.2 + BLE) for robust wireless communication.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Multiple Interfaces: Supports UART, SPI, I2C, PWM, ADC (12-bit), DAC (8-bit), and capacitive touch.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Low Power Modes: Includes deep sleep and brownout protection for battery-efficient applications.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Flexible Firmware Support: Compatible with Arduino, ESP-IDF, MicroPython, and PlatformIO environments.</a:t>
            </a:r>
            <a:endParaRPr/>
          </a:p>
        </p:txBody>
      </p:sp>
      <p:sp>
        <p:nvSpPr>
          <p:cNvPr id="243" name="Google Shape;243;p28"/>
          <p:cNvSpPr txBox="1"/>
          <p:nvPr>
            <p:ph type="title"/>
          </p:nvPr>
        </p:nvSpPr>
        <p:spPr>
          <a:xfrm>
            <a:off x="4832400" y="445025"/>
            <a:ext cx="3999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Wroom 32</a:t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13332" l="0" r="0" t="5866"/>
          <a:stretch/>
        </p:blipFill>
        <p:spPr>
          <a:xfrm>
            <a:off x="3303300" y="4116125"/>
            <a:ext cx="1154175" cy="9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type="title"/>
          </p:nvPr>
        </p:nvSpPr>
        <p:spPr>
          <a:xfrm>
            <a:off x="2426875" y="4765250"/>
            <a:ext cx="7905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ESP-32 Camera </a:t>
            </a:r>
            <a:endParaRPr sz="1000"/>
          </a:p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6938975" y="4765238"/>
            <a:ext cx="8982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ESP32 Wroom 32</a:t>
            </a:r>
            <a:endParaRPr sz="800"/>
          </a:p>
        </p:txBody>
      </p:sp>
      <p:pic>
        <p:nvPicPr>
          <p:cNvPr id="247" name="Google Shape;247;p28" title="Screenshot 2025-04-03 at 8.41.4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286" y="4116125"/>
            <a:ext cx="974739" cy="9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set up</a:t>
            </a:r>
            <a:endParaRPr/>
          </a:p>
        </p:txBody>
      </p:sp>
      <p:pic>
        <p:nvPicPr>
          <p:cNvPr id="253" name="Google Shape;253;p29" title="Screenshot 2025-04-03 at 8.36.5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61" y="1152425"/>
            <a:ext cx="3739218" cy="368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 title="Screenshot 2025-04-03 at 8.37.1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79" y="1152425"/>
            <a:ext cx="3937790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311700" y="1809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260" name="Google Shape;260;p30" title="IMG_031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225" y="804350"/>
            <a:ext cx="6875549" cy="38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490250" y="526350"/>
            <a:ext cx="6271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Overview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Problem statement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Features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Advantages and disadvantages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Design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System flow chart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Mathematics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Hexapod integration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Prototype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Practical Overview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Related</a:t>
            </a:r>
            <a:r>
              <a:rPr lang="en"/>
              <a:t> work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Applications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Innovative features and Unique selling proposition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Cost analysis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Next steps and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311700" y="331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</a:t>
            </a:r>
            <a:endParaRPr/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311700" y="1086450"/>
            <a:ext cx="62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Several research efforts have been dedicated to enhancing search and rescue (SAR) operations through robotic innovations: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/>
              <a:t>Autonomous Aerial Robots</a:t>
            </a:r>
            <a:r>
              <a:rPr lang="en" sz="1200"/>
              <a:t>: Drones equipped with advanced algorithms can autonomously navigate disaster zones, providing real-time data to first responders.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/>
              <a:t>Soft Robotics</a:t>
            </a:r>
            <a:r>
              <a:rPr lang="en" sz="1200"/>
              <a:t>: Flexible robots inspired by biological organisms can adapt to complex terrains, improving navigation in hazardous environments.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/>
              <a:t>Collaborative Multi-Robot Systems</a:t>
            </a:r>
            <a:r>
              <a:rPr lang="en" sz="1200"/>
              <a:t>: Teams of heterogeneous robots, including ground and aerial units, work together to enhance efficiency in SAR missions.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/>
              <a:t>Bio-Inspired Design</a:t>
            </a:r>
            <a:r>
              <a:rPr lang="en" sz="1200"/>
              <a:t>: Robots with features modeled after animal physiology, such as moose-inspired hooves, demonstrate improved mobility in challenging terrains.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These advancements aim to address the limitations of traditional SAR methods, offering improved safety and efficiency in disaster response.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695"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00" y="1151275"/>
            <a:ext cx="2461825" cy="12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700" y="25981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311700" y="10615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</a:rPr>
              <a:t>Gesture-Controlled Hexapods Using Wireless Technology</a:t>
            </a:r>
            <a:endParaRPr b="1"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300">
                <a:solidFill>
                  <a:srgbClr val="595959"/>
                </a:solidFill>
              </a:rPr>
              <a:t>Employing devices like the </a:t>
            </a:r>
            <a:r>
              <a:rPr i="1" lang="en" sz="1300">
                <a:solidFill>
                  <a:srgbClr val="595959"/>
                </a:solidFill>
              </a:rPr>
              <a:t>ATOM ESP32 Pico </a:t>
            </a:r>
            <a:r>
              <a:rPr lang="en" sz="1300">
                <a:solidFill>
                  <a:srgbClr val="595959"/>
                </a:solidFill>
              </a:rPr>
              <a:t>and </a:t>
            </a:r>
            <a:r>
              <a:rPr i="1" lang="en" sz="1300">
                <a:solidFill>
                  <a:srgbClr val="595959"/>
                </a:solidFill>
              </a:rPr>
              <a:t>IMU modules</a:t>
            </a:r>
            <a:r>
              <a:rPr lang="en" sz="1300">
                <a:solidFill>
                  <a:srgbClr val="595959"/>
                </a:solidFill>
              </a:rPr>
              <a:t> to detect and interpret hand movements. 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i="1" lang="en" sz="1300">
                <a:solidFill>
                  <a:srgbClr val="595959"/>
                </a:solidFill>
              </a:rPr>
              <a:t>Intuitive Control:</a:t>
            </a:r>
            <a:r>
              <a:rPr lang="en" sz="1300">
                <a:solidFill>
                  <a:srgbClr val="595959"/>
                </a:solidFill>
              </a:rPr>
              <a:t> Gesture-based systems enable natural interaction with robots, reducing the learning curve for users.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i="1" lang="en" sz="1300">
                <a:solidFill>
                  <a:srgbClr val="595959"/>
                </a:solidFill>
              </a:rPr>
              <a:t>Wireless Operation</a:t>
            </a:r>
            <a:r>
              <a:rPr lang="en" sz="1300">
                <a:solidFill>
                  <a:srgbClr val="595959"/>
                </a:solidFill>
              </a:rPr>
              <a:t>: The elimination of physical connections increases user mobility and operational flexibility.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i="1" lang="en" sz="1300">
                <a:solidFill>
                  <a:srgbClr val="595959"/>
                </a:solidFill>
              </a:rPr>
              <a:t>Limitations </a:t>
            </a:r>
            <a:r>
              <a:rPr lang="en" sz="1300">
                <a:solidFill>
                  <a:srgbClr val="595959"/>
                </a:solidFill>
              </a:rPr>
              <a:t>such as susceptibility to signal interference. 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i="1" lang="en" sz="1300">
                <a:solidFill>
                  <a:srgbClr val="595959"/>
                </a:solidFill>
              </a:rPr>
              <a:t>Challenges </a:t>
            </a:r>
            <a:r>
              <a:rPr lang="en" sz="1300">
                <a:solidFill>
                  <a:srgbClr val="595959"/>
                </a:solidFill>
              </a:rPr>
              <a:t>in achieving precise gesture recognition have been reported, affecting system reliability and responsiveness.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</a:rPr>
              <a:t>Intel’s Gesture-Controlled Spiderbots</a:t>
            </a:r>
            <a:endParaRPr b="1"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300">
                <a:solidFill>
                  <a:srgbClr val="595959"/>
                </a:solidFill>
              </a:rPr>
              <a:t>Controlled through wearable devices equipped with accelerometers and gyroscopes. 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i="1" lang="en" sz="1300">
                <a:solidFill>
                  <a:srgbClr val="595959"/>
                </a:solidFill>
              </a:rPr>
              <a:t>Seamless Integration</a:t>
            </a:r>
            <a:r>
              <a:rPr lang="en" sz="1300">
                <a:solidFill>
                  <a:srgbClr val="595959"/>
                </a:solidFill>
              </a:rPr>
              <a:t>: Wearable controllers provide an intuitive and ergonomic interface for real-time robot interaction.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i="1" lang="en" sz="1300">
                <a:solidFill>
                  <a:srgbClr val="595959"/>
                </a:solidFill>
              </a:rPr>
              <a:t>Real-Time Responsiveness: </a:t>
            </a:r>
            <a:r>
              <a:rPr lang="en" sz="1300">
                <a:solidFill>
                  <a:srgbClr val="595959"/>
                </a:solidFill>
              </a:rPr>
              <a:t>The system ensures immediate execution of user commands, enhancing the overall experience.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i="1" lang="en" sz="1300">
                <a:solidFill>
                  <a:srgbClr val="595959"/>
                </a:solidFill>
              </a:rPr>
              <a:t>Drawbacks </a:t>
            </a:r>
            <a:r>
              <a:rPr lang="en" sz="1300">
                <a:solidFill>
                  <a:srgbClr val="595959"/>
                </a:solidFill>
              </a:rPr>
              <a:t>include a limited gesture set, restricting the range of functionalities. 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300">
                <a:solidFill>
                  <a:srgbClr val="595959"/>
                </a:solidFill>
              </a:rPr>
              <a:t>Potential latency in gesture recognition, which may compromise real-time performance.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95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311700" y="1266325"/>
            <a:ext cx="8520600" cy="15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Earthquakes</a:t>
            </a:r>
            <a:endParaRPr sz="1500"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Floods</a:t>
            </a:r>
            <a:endParaRPr sz="1500"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Wildfires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Industrial Accidents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000" y="3116025"/>
            <a:ext cx="4171299" cy="16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>
            <p:ph type="title"/>
          </p:nvPr>
        </p:nvSpPr>
        <p:spPr>
          <a:xfrm>
            <a:off x="405950" y="2458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features and Unique selling proposition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405950" y="3184200"/>
            <a:ext cx="8520600" cy="15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Stability in rough terrain</a:t>
            </a:r>
            <a:endParaRPr sz="1400"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reach places unreachable by humans</a:t>
            </a:r>
            <a:endParaRPr sz="1400"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Wireless communication</a:t>
            </a:r>
            <a:endParaRPr sz="1400"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centric design with gesture based control</a:t>
            </a:r>
            <a:endParaRPr sz="1400"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29248" y="973977"/>
            <a:ext cx="2400576" cy="1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143" y="944713"/>
            <a:ext cx="2344150" cy="131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</a:t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786075" y="4122300"/>
            <a:ext cx="225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 of Materials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" name="Google Shape;297;p35"/>
          <p:cNvSpPr txBox="1"/>
          <p:nvPr>
            <p:ph type="title"/>
          </p:nvPr>
        </p:nvSpPr>
        <p:spPr>
          <a:xfrm>
            <a:off x="4586400" y="4471200"/>
            <a:ext cx="42459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 analysis  for  mass  production</a:t>
            </a:r>
            <a:endParaRPr b="0"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98" name="Google Shape;298;p35"/>
          <p:cNvGraphicFramePr/>
          <p:nvPr/>
        </p:nvGraphicFramePr>
        <p:xfrm>
          <a:off x="4103425" y="32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{765E636B-A27E-49A9-A9E7-2267C557D06A}</a:tableStyleId>
              </a:tblPr>
              <a:tblGrid>
                <a:gridCol w="2317425"/>
                <a:gridCol w="2317425"/>
              </a:tblGrid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component 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Materials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$2,000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Actuators and sensors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Manufacturing Labour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Tooling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Compliance and testing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Marketing and distribution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Shipping and Packaging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Overhead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$4300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9" name="Google Shape;299;p35"/>
          <p:cNvGraphicFramePr/>
          <p:nvPr/>
        </p:nvGraphicFramePr>
        <p:xfrm>
          <a:off x="311700" y="1168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{765E636B-A27E-49A9-A9E7-2267C557D06A}</a:tableStyleId>
              </a:tblPr>
              <a:tblGrid>
                <a:gridCol w="2098600"/>
                <a:gridCol w="753050"/>
              </a:tblGrid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Parallax propeller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9g Servo motors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$45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3D print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$14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Flex sensors and IMU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ESP32 with camera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ESP32 Wroom 32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Miscellaneous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$15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prototype cost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$224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311700" y="1266325"/>
            <a:ext cx="571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an 18 DOF hexapod for enhanced stability and added features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more sensors for robot protection and rescue operations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6" title="Screenshot 2025-04-03 at 8.40.1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700" y="549025"/>
            <a:ext cx="2811899" cy="2489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Revolutionize Search and Rescue operations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Enhances disaster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Scalable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versatile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centric design with gesture based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Challenging with respect to system complexity and energy efficiency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https://ieeexplore.ieee.org/document/10434325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https://amprius.com/rescue-robots/#:~:text=Ability%20to%20access%20hard-to,victims%20in%20otherwise%20unreachable%20places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https://www.marketresearchfuture.com/reports/search-and-rescue-robots-market-10599#:~:text=Search%20and%20Rescue%20Robots%20Market%20Size%20was%20valued%20at%20USD,period%20(2024%20%2D%202030)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https://randomnerdtutorials.com/esp32-cam-video-streaming-face-recognition-arduino-ide/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https://ieeexplore.ieee.org/document/7041375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https://groups.csail.mit.edu/robotics-center/public_papers/Posa13.pdf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https://lastminuteengineers.com/esp32-basics-adc/#:~:text=force%2Dsensitive%20resistors.-,ESP32%20ADC%20Pins,15%20and%2025%20to%2027</a:t>
            </a:r>
            <a:r>
              <a:rPr lang="en" sz="11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https://www.circuits-diy.com/memsic-mx2125-accelerometer-with-arduino/</a:t>
            </a:r>
            <a:r>
              <a:rPr lang="en" sz="11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https://randomnerdtutorials.com/esp-now-esp32-arduino-ide/</a:t>
            </a:r>
            <a:r>
              <a:rPr lang="en" sz="11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rgbClr val="695D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625" y="190475"/>
            <a:ext cx="3689351" cy="476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25" y="3215725"/>
            <a:ext cx="4525400" cy="16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221725" y="1342050"/>
            <a:ext cx="46368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increasing frequency and severity of natural disasters make traditional search-and-rescue operations challenging due to hazardous conditions and inaccessible terrain.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Rescue robots provide a critical solution by enhancing response efforts, navigating dangerous environments, and locating survivors more efficiently, ultimately improving disaster relief and saving lives.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409"/>
              <a:t>Six-legged locomotion provides stability in rough terrain navigation</a:t>
            </a:r>
            <a:endParaRPr sz="140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9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409"/>
              <a:t>Gesture control for remote and </a:t>
            </a:r>
            <a:r>
              <a:rPr lang="en" sz="1409"/>
              <a:t>convenient</a:t>
            </a:r>
            <a:r>
              <a:rPr lang="en" sz="1409"/>
              <a:t> operation</a:t>
            </a:r>
            <a:endParaRPr sz="140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9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409"/>
              <a:t>Real-time video streaming with ESP32-CAM</a:t>
            </a:r>
            <a:endParaRPr sz="140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9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409"/>
              <a:t>Modular design for flexibility and upgrades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029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577" y="1952302"/>
            <a:ext cx="3006875" cy="20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0555"/>
              <a:buFont typeface="Arial"/>
              <a:buNone/>
            </a:pPr>
            <a:r>
              <a:rPr lang="en"/>
              <a:t>Advantages 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Enhanced mobility</a:t>
            </a:r>
            <a:endParaRPr sz="150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Remote controlled operation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Stability and redundancy 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Real time video streaming</a:t>
            </a:r>
            <a:endParaRPr sz="150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User-friendly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</a:t>
            </a:r>
            <a:r>
              <a:rPr lang="en" sz="1500"/>
              <a:t>dular &amp; scalable design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5507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Complexity (Design and control)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Energy consumption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Connectivity issue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Payload limitations</a:t>
            </a:r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4755075" y="445025"/>
            <a:ext cx="42603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0555"/>
              <a:buFont typeface="Arial"/>
              <a:buNone/>
            </a:pPr>
            <a:r>
              <a:rPr lang="en"/>
              <a:t>Disadvantages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</a:t>
            </a:r>
            <a:endParaRPr/>
          </a:p>
        </p:txBody>
      </p:sp>
      <p:grpSp>
        <p:nvGrpSpPr>
          <p:cNvPr id="107" name="Google Shape;107;p19"/>
          <p:cNvGrpSpPr/>
          <p:nvPr/>
        </p:nvGrpSpPr>
        <p:grpSpPr>
          <a:xfrm>
            <a:off x="323525" y="1986800"/>
            <a:ext cx="2952113" cy="1525200"/>
            <a:chOff x="323525" y="1986800"/>
            <a:chExt cx="2952113" cy="1525200"/>
          </a:xfrm>
        </p:grpSpPr>
        <p:sp>
          <p:nvSpPr>
            <p:cNvPr id="108" name="Google Shape;108;p19"/>
            <p:cNvSpPr txBox="1"/>
            <p:nvPr/>
          </p:nvSpPr>
          <p:spPr>
            <a:xfrm>
              <a:off x="323525" y="1986800"/>
              <a:ext cx="2124000" cy="15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oboto"/>
                  <a:ea typeface="Roboto"/>
                  <a:cs typeface="Roboto"/>
                  <a:sym typeface="Roboto"/>
                </a:rPr>
                <a:t>Sense (peripherals)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Using camera live stream to view the scene of the disaster.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9" name="Google Shape;109;p19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9325A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0" name="Google Shape;110;p19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111" name="Google Shape;111;p19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Actuate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Servo states outputted as PWM signals to servos for actuation.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2" name="Google Shape;112;p19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56156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3" name="Google Shape;113;p19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114" name="Google Shape;114;p19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Controls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User controls hexapod through gesture control and sends signal using ESP NOW protocol.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5" name="Google Shape;115;p19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771E86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6" name="Google Shape;116;p19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117" name="Google Shape;117;p19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19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21" name="Google Shape;121;p1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9325A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9325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19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24" name="Google Shape;124;p19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56156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5615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19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27" name="Google Shape;127;p19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771E86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771E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" name="Google Shape;129;p19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9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19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57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flow chart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266325"/>
            <a:ext cx="2392500" cy="12546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User-control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Gesture control for navigation using flex sensor and Memsic accelerometer.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3333150"/>
            <a:ext cx="2392500" cy="1479000"/>
          </a:xfrm>
          <a:prstGeom prst="rect">
            <a:avLst/>
          </a:prstGeom>
          <a:solidFill>
            <a:srgbClr val="D0E0E3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Esp-32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Live stream of hexapod view for accurate navigation.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6481600" y="1358413"/>
            <a:ext cx="2392500" cy="1070400"/>
          </a:xfrm>
          <a:prstGeom prst="rect">
            <a:avLst/>
          </a:prstGeom>
          <a:solidFill>
            <a:srgbClr val="FCE5CD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Propeller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Gait calculation for servo control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4572000" y="2428825"/>
            <a:ext cx="1498200" cy="11622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ESP32 Wroom 32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Power regulator for Arduino and ESP-32</a:t>
            </a:r>
            <a:endParaRPr/>
          </a:p>
        </p:txBody>
      </p:sp>
      <p:cxnSp>
        <p:nvCxnSpPr>
          <p:cNvPr id="141" name="Google Shape;141;p20"/>
          <p:cNvCxnSpPr>
            <a:stCxn id="137" idx="3"/>
            <a:endCxn id="139" idx="1"/>
          </p:cNvCxnSpPr>
          <p:nvPr/>
        </p:nvCxnSpPr>
        <p:spPr>
          <a:xfrm>
            <a:off x="2704200" y="1893625"/>
            <a:ext cx="37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0"/>
          <p:cNvSpPr txBox="1"/>
          <p:nvPr/>
        </p:nvSpPr>
        <p:spPr>
          <a:xfrm>
            <a:off x="3944475" y="1489638"/>
            <a:ext cx="1133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Via ESP-NOW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3884475" y="-57300"/>
            <a:ext cx="66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6481600" y="3022125"/>
            <a:ext cx="2392500" cy="18564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Hexapod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Hexapod locomotion with appropriate servo movement.</a:t>
            </a:r>
            <a:endParaRPr/>
          </a:p>
        </p:txBody>
      </p:sp>
      <p:cxnSp>
        <p:nvCxnSpPr>
          <p:cNvPr id="145" name="Google Shape;145;p20"/>
          <p:cNvCxnSpPr>
            <a:stCxn id="139" idx="2"/>
            <a:endCxn id="144" idx="0"/>
          </p:cNvCxnSpPr>
          <p:nvPr/>
        </p:nvCxnSpPr>
        <p:spPr>
          <a:xfrm>
            <a:off x="7677850" y="2428813"/>
            <a:ext cx="0" cy="5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0"/>
          <p:cNvCxnSpPr>
            <a:stCxn id="140" idx="0"/>
            <a:endCxn id="139" idx="1"/>
          </p:cNvCxnSpPr>
          <p:nvPr/>
        </p:nvCxnSpPr>
        <p:spPr>
          <a:xfrm flipH="1" rot="10800000">
            <a:off x="5321100" y="1893625"/>
            <a:ext cx="1160400" cy="535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>
            <a:stCxn id="138" idx="0"/>
            <a:endCxn id="137" idx="2"/>
          </p:cNvCxnSpPr>
          <p:nvPr/>
        </p:nvCxnSpPr>
        <p:spPr>
          <a:xfrm rot="10800000">
            <a:off x="1507950" y="2521050"/>
            <a:ext cx="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69" y="3774155"/>
            <a:ext cx="1160400" cy="103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9592" l="0" r="0" t="0"/>
          <a:stretch/>
        </p:blipFill>
        <p:spPr>
          <a:xfrm>
            <a:off x="2704200" y="2443649"/>
            <a:ext cx="1498201" cy="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 title="Screenshot 2025-04-03 at 8.45.26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350" y="404400"/>
            <a:ext cx="1214950" cy="9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 title="Screenshot 2025-04-03 at 8.41.46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451" y="1930375"/>
            <a:ext cx="48255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 title="Screenshot 2025-04-03 at 8.41.46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4200" y="1373537"/>
            <a:ext cx="482550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 title="WhatsApp Image 2025-04-03 at 11.56.1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84200" cy="3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>
            <p:ph type="title"/>
          </p:nvPr>
        </p:nvSpPr>
        <p:spPr>
          <a:xfrm>
            <a:off x="343950" y="3795075"/>
            <a:ext cx="43425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circuit diagram</a:t>
            </a:r>
            <a:endParaRPr/>
          </a:p>
        </p:txBody>
      </p:sp>
      <p:pic>
        <p:nvPicPr>
          <p:cNvPr id="159" name="Google Shape;159;p21" title="WhatsApp Image 2025-04-03 at 08.22.23 (1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607" y="897825"/>
            <a:ext cx="2907368" cy="285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6915975" y="4079200"/>
            <a:ext cx="2029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Gesture control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 rot="5400000">
            <a:off x="7967900" y="1540876"/>
            <a:ext cx="1035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ESP32 Wroom 32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416400" y="3165400"/>
            <a:ext cx="1480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Hexapod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